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Fraunces Medium"/>
      <p:regular r:id="rId19"/>
    </p:embeddedFont>
    <p:embeddedFont>
      <p:font typeface="Fraunces Medium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  <p:embeddedFont>
      <p:font typeface="Epilogue"/>
      <p:regular r:id="rId23"/>
    </p:embeddedFont>
    <p:embeddedFont>
      <p:font typeface="Epilogu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image" Target="../media/image-9-9.png"/><Relationship Id="rId10" Type="http://schemas.openxmlformats.org/officeDocument/2006/relationships/image" Target="../media/image-9-10.svg"/><Relationship Id="rId11" Type="http://schemas.openxmlformats.org/officeDocument/2006/relationships/slideLayout" Target="../slideLayouts/slideLayout10.xml"/><Relationship Id="rId1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RentalCamera : Your Online Camera &amp; Lens Rental Platform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9289"/>
            <a:ext cx="118949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Why RentalCamera is Your Creative Partner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2141696"/>
            <a:ext cx="1614011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43351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088255" y="2368510"/>
            <a:ext cx="24085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Community Trust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18115" y="296275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4" y="3006328"/>
            <a:ext cx="3228022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321099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5895261" y="3233142"/>
            <a:ext cx="25631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Sustainable Choice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25120" y="3827383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18" y="3870960"/>
            <a:ext cx="484203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892" y="407562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6702266" y="4097774"/>
            <a:ext cx="39860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Cost-Effective Empowerment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32126" y="4692015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4735592"/>
            <a:ext cx="6456164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894773" y="494026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500" dirty="0"/>
          </a:p>
        </p:txBody>
      </p:sp>
      <p:sp>
        <p:nvSpPr>
          <p:cNvPr id="17" name="Text 11"/>
          <p:cNvSpPr/>
          <p:nvPr/>
        </p:nvSpPr>
        <p:spPr>
          <a:xfrm>
            <a:off x="7509272" y="4962406"/>
            <a:ext cx="28201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Seamless Experience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5798701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SnapRent empowers creatives with affordable access to professional gear, saving money, time, and hassle compared to ownership. We support sustainable consumption by maximising gear utilisation and offer a modern UI with clean icons for a seamless experience. Join a growing community of photographers and videographers who trust SnapRent to elevate their craft.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723" y="642342"/>
            <a:ext cx="7864554" cy="1142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Concept: Unleash Your Creativity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9723" y="2058710"/>
            <a:ext cx="7864554" cy="1098828"/>
          </a:xfrm>
          <a:prstGeom prst="roundRect">
            <a:avLst>
              <a:gd name="adj" fmla="val 9986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6863" y="2058710"/>
            <a:ext cx="91440" cy="1098828"/>
          </a:xfrm>
          <a:prstGeom prst="roundRect">
            <a:avLst>
              <a:gd name="adj" fmla="val 83954"/>
            </a:avLst>
          </a:prstGeom>
          <a:solidFill>
            <a:srgbClr val="8C98CA"/>
          </a:solidFill>
          <a:ln/>
        </p:spPr>
      </p:sp>
      <p:sp>
        <p:nvSpPr>
          <p:cNvPr id="6" name="Text 3"/>
          <p:cNvSpPr/>
          <p:nvPr/>
        </p:nvSpPr>
        <p:spPr>
          <a:xfrm>
            <a:off x="913924" y="2264331"/>
            <a:ext cx="228469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Hassle-Free Access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13924" y="2659499"/>
            <a:ext cx="7384733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Rent professional cameras and lenses online without the ownership burden.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39723" y="3340298"/>
            <a:ext cx="7864554" cy="1391245"/>
          </a:xfrm>
          <a:prstGeom prst="roundRect">
            <a:avLst>
              <a:gd name="adj" fmla="val 7887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6863" y="3340298"/>
            <a:ext cx="91440" cy="1391245"/>
          </a:xfrm>
          <a:prstGeom prst="roundRect">
            <a:avLst>
              <a:gd name="adj" fmla="val 83954"/>
            </a:avLst>
          </a:prstGeom>
          <a:solidFill>
            <a:srgbClr val="8C98CA"/>
          </a:solidFill>
          <a:ln/>
        </p:spPr>
      </p:sp>
      <p:sp>
        <p:nvSpPr>
          <p:cNvPr id="10" name="Text 7"/>
          <p:cNvSpPr/>
          <p:nvPr/>
        </p:nvSpPr>
        <p:spPr>
          <a:xfrm>
            <a:off x="913924" y="3545919"/>
            <a:ext cx="228469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Top-Tier Gear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13924" y="3941088"/>
            <a:ext cx="7384733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Access the latest and greatest equipment, enabling high-quality results for every project.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39723" y="4914305"/>
            <a:ext cx="7864554" cy="1391245"/>
          </a:xfrm>
          <a:prstGeom prst="roundRect">
            <a:avLst>
              <a:gd name="adj" fmla="val 7887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6863" y="4914305"/>
            <a:ext cx="91440" cy="1391245"/>
          </a:xfrm>
          <a:prstGeom prst="roundRect">
            <a:avLst>
              <a:gd name="adj" fmla="val 83954"/>
            </a:avLst>
          </a:prstGeom>
          <a:solidFill>
            <a:srgbClr val="8C98CA"/>
          </a:solidFill>
          <a:ln/>
        </p:spPr>
      </p:sp>
      <p:sp>
        <p:nvSpPr>
          <p:cNvPr id="14" name="Text 11"/>
          <p:cNvSpPr/>
          <p:nvPr/>
        </p:nvSpPr>
        <p:spPr>
          <a:xfrm>
            <a:off x="913924" y="5119926"/>
            <a:ext cx="228469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Flexible Rentals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13924" y="5515094"/>
            <a:ext cx="7384733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Ideal for photographers and videographers needing short-term, adaptable equipment solutions.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39723" y="6488311"/>
            <a:ext cx="7864554" cy="1098828"/>
          </a:xfrm>
          <a:prstGeom prst="roundRect">
            <a:avLst>
              <a:gd name="adj" fmla="val 9986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16863" y="6488311"/>
            <a:ext cx="91440" cy="1098828"/>
          </a:xfrm>
          <a:prstGeom prst="roundRect">
            <a:avLst>
              <a:gd name="adj" fmla="val 83954"/>
            </a:avLst>
          </a:prstGeom>
          <a:solidFill>
            <a:srgbClr val="8C98CA"/>
          </a:solidFill>
          <a:ln/>
        </p:spPr>
      </p:sp>
      <p:sp>
        <p:nvSpPr>
          <p:cNvPr id="18" name="Text 15"/>
          <p:cNvSpPr/>
          <p:nvPr/>
        </p:nvSpPr>
        <p:spPr>
          <a:xfrm>
            <a:off x="913924" y="6693932"/>
            <a:ext cx="2284690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Intuitive Experience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13924" y="7089100"/>
            <a:ext cx="7384733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modern, user-friendly platform designed for effortless browsing and booking.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5762" y="574596"/>
            <a:ext cx="7423666" cy="544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Who Benefits from Rental Camera ?</a:t>
            </a:r>
            <a:endParaRPr lang="en-US" sz="3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5762" y="1379815"/>
            <a:ext cx="435173" cy="4351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5762" y="2032516"/>
            <a:ext cx="2176343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Freelance Creatives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6095762" y="2408992"/>
            <a:ext cx="7925276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Achieve professional results on a budget, expanding their service offerings.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762" y="3035618"/>
            <a:ext cx="435173" cy="4351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95762" y="3688318"/>
            <a:ext cx="2176343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Content Creators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6095762" y="4064794"/>
            <a:ext cx="7925276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Always have access to cutting-edge gear for their next viral video or photoshoot.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5762" y="4691420"/>
            <a:ext cx="435173" cy="4351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95762" y="5344120"/>
            <a:ext cx="2176343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Event Professionals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6095762" y="5720596"/>
            <a:ext cx="7925276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Acquire specialised equipment for unique event demands, without long-term commitment.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5762" y="6347222"/>
            <a:ext cx="435173" cy="43517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95762" y="6999923"/>
            <a:ext cx="2219206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Passionate Hobbyists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6095762" y="7376398"/>
            <a:ext cx="7925276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Experiment with diverse camera bodies and lenses before making a significant investment.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31496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RentalCamera : Core Features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Extensive Catalogue: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DSLRs, mirrorless, cinema cameras, lenses, and essential accessories.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43804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Real-time Availability: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Instant booking confirmations, ensuring you get the gear you need, when you need it.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170039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Flexible Rental Periods: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Choose from hourly, daily, or weekly options to fit any project timeline.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90203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Secure User Profiles: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Track rental history and preferences for a personalised experience.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634032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Integrated Chat Support: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Get expert advice and assistance with gear selection.</a:t>
            </a:r>
            <a:endParaRPr lang="en-US" sz="16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8083"/>
            <a:ext cx="62266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Benefits for Every User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080E26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3301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C98CA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55761" y="2224564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Cost-Effective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41804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Access premium gear without the burden of ownership or hefty upfront costs.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080E26"/>
          </a:solidFill>
          <a:ln/>
        </p:spPr>
      </p:sp>
      <p:sp>
        <p:nvSpPr>
          <p:cNvPr id="10" name="Shape 7"/>
          <p:cNvSpPr/>
          <p:nvPr/>
        </p:nvSpPr>
        <p:spPr>
          <a:xfrm>
            <a:off x="5216962" y="23301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60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C98CA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8933" y="2224564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Try Before You Buy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341804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Experiment with various models to make informed purchasing decisions.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2360652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080E26"/>
          </a:solidFill>
          <a:ln/>
        </p:spPr>
      </p:sp>
      <p:sp>
        <p:nvSpPr>
          <p:cNvPr id="16" name="Shape 12"/>
          <p:cNvSpPr/>
          <p:nvPr/>
        </p:nvSpPr>
        <p:spPr>
          <a:xfrm>
            <a:off x="9640133" y="23301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98032" y="202049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C98CA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02105" y="2224564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Zero Maintenance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7427" y="341804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Forget about upkeep and storage; we handle all the logistics.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93790" y="533102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080E26"/>
          </a:solidFill>
          <a:ln/>
        </p:spPr>
      </p:sp>
      <p:sp>
        <p:nvSpPr>
          <p:cNvPr id="22" name="Shape 17"/>
          <p:cNvSpPr/>
          <p:nvPr/>
        </p:nvSpPr>
        <p:spPr>
          <a:xfrm>
            <a:off x="793790" y="530054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23" name="Shape 18"/>
          <p:cNvSpPr/>
          <p:nvPr/>
        </p:nvSpPr>
        <p:spPr>
          <a:xfrm>
            <a:off x="3657540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C98CA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1614" y="5194935"/>
            <a:ext cx="272177" cy="27217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051084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Convenient Delivery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1051084" y="638841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Flexible delivery and return options tailored to your busy schedule.</a:t>
            </a:r>
            <a:endParaRPr lang="en-US" sz="1750" dirty="0"/>
          </a:p>
        </p:txBody>
      </p:sp>
      <p:sp>
        <p:nvSpPr>
          <p:cNvPr id="27" name="Shape 21"/>
          <p:cNvSpPr/>
          <p:nvPr/>
        </p:nvSpPr>
        <p:spPr>
          <a:xfrm>
            <a:off x="7428548" y="533102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080E26"/>
          </a:solidFill>
          <a:ln/>
        </p:spPr>
      </p:sp>
      <p:sp>
        <p:nvSpPr>
          <p:cNvPr id="28" name="Shape 22"/>
          <p:cNvSpPr/>
          <p:nvPr/>
        </p:nvSpPr>
        <p:spPr>
          <a:xfrm>
            <a:off x="7428548" y="530054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29" name="Shape 23"/>
          <p:cNvSpPr/>
          <p:nvPr/>
        </p:nvSpPr>
        <p:spPr>
          <a:xfrm>
            <a:off x="10292298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C98CA"/>
          </a:solidFill>
          <a:ln/>
        </p:spPr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96371" y="5194935"/>
            <a:ext cx="272177" cy="272177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685842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Peace of Mind</a:t>
            </a:r>
            <a:endParaRPr lang="en-US" sz="2200" dirty="0"/>
          </a:p>
        </p:txBody>
      </p:sp>
      <p:sp>
        <p:nvSpPr>
          <p:cNvPr id="32" name="Text 25"/>
          <p:cNvSpPr/>
          <p:nvPr/>
        </p:nvSpPr>
        <p:spPr>
          <a:xfrm>
            <a:off x="7685842" y="638841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Transparent security deposit system ensures a worry-free rental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61166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Transparent Pricing Model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 believe in clear, straightforward pricing with no hidden surprises. Our model is designed to offer maximum value and flexibility.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88131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Competitive Rates: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Attractive daily and weekly rental rates based on equipment category.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613309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Refundable Deposit: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 transparent security deposit, fully returned upon safe return.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434530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Optional Insurance: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Add-on protection for accidental damage, giving you extra peace of mind.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5077301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Loyalty Rewards: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Discounts for repeat customers and bundle rentals.</a:t>
            </a:r>
            <a:endParaRPr lang="en-US" sz="16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666" y="596146"/>
            <a:ext cx="6432947" cy="677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Seamless Rental Journey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8666" y="1707118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666" y="2045137"/>
            <a:ext cx="6448187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5" name="Text 3"/>
          <p:cNvSpPr/>
          <p:nvPr/>
        </p:nvSpPr>
        <p:spPr>
          <a:xfrm>
            <a:off x="758666" y="2214443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1. Browse &amp; Select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58666" y="2683192"/>
            <a:ext cx="644818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Explore our extensive catalogue online and choose your desired gear.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423547" y="1707118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423547" y="2045137"/>
            <a:ext cx="6448187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9" name="Text 7"/>
          <p:cNvSpPr/>
          <p:nvPr/>
        </p:nvSpPr>
        <p:spPr>
          <a:xfrm>
            <a:off x="7423547" y="2214443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2. Customise Rental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7423547" y="2683192"/>
            <a:ext cx="6448187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Specify duration and preferred delivery or pick-up method.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666" y="3756065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58666" y="4094083"/>
            <a:ext cx="6448187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3" name="Text 11"/>
          <p:cNvSpPr/>
          <p:nvPr/>
        </p:nvSpPr>
        <p:spPr>
          <a:xfrm>
            <a:off x="758666" y="4263390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3. Secure Booking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58666" y="4732139"/>
            <a:ext cx="644818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Confirm your reservation with payment and a refundable security deposit.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423547" y="3756065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423547" y="4094083"/>
            <a:ext cx="6448187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7" name="Text 15"/>
          <p:cNvSpPr/>
          <p:nvPr/>
        </p:nvSpPr>
        <p:spPr>
          <a:xfrm>
            <a:off x="7423547" y="4263390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4. Receive Gear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423547" y="4732139"/>
            <a:ext cx="644818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Your equipment is delivered to your chosen location or ready for collection.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58666" y="5805011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05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58666" y="6143030"/>
            <a:ext cx="6448187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21" name="Text 19"/>
          <p:cNvSpPr/>
          <p:nvPr/>
        </p:nvSpPr>
        <p:spPr>
          <a:xfrm>
            <a:off x="758666" y="6312337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5. Create &amp; Return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758666" y="6781086"/>
            <a:ext cx="644818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Complete your project, then return the gear by the scheduled time.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7423547" y="5805011"/>
            <a:ext cx="21669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06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7423547" y="6143030"/>
            <a:ext cx="6448187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25" name="Text 23"/>
          <p:cNvSpPr/>
          <p:nvPr/>
        </p:nvSpPr>
        <p:spPr>
          <a:xfrm>
            <a:off x="7423547" y="6312337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6. Deposit Refund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7423547" y="6781086"/>
            <a:ext cx="6448187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Deposit promptly refunded after inspection and confirmation of safe return.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011912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Security Deposit &amp; Equipment Protection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Our robust security deposit system is designed to protect both our valuable equipment and your peace of mind.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551390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Variable Deposit: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Amount adjusted based on the value of the rented equipment.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28338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Pre-Rental Checklist: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Detailed condition checks and photographic records before dispatch.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401538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Full Refund Guarantee: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Deposit fully returned upon the gear's undamaged and timely return.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747379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Damage &amp; Late Policies: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Clear guidelines to ensure fair treatment for all.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547937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Accidental Damage Cover: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Opt for insurance to cover unforeseen incidents.</a:t>
            </a:r>
            <a:endParaRPr lang="en-US" sz="16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390"/>
            <a:ext cx="76179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Effortless Delivery &amp; Return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C98CA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230279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2950488"/>
            <a:ext cx="32192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Fast &amp; Tracked Delivery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4409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Reliable courier service direct to your location or a convenient local pick-up point.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C98CA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2230279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2950488"/>
            <a:ext cx="32067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Flexible Return Options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44090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Schedule a courier pick-up or drop off at designated locations.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C98CA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2230279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2950488"/>
            <a:ext cx="29759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Contactless Handover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4409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Streamlined digital checklists and signatures for a safe and efficient exchange.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990862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28224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C98CA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41234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8224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8224" y="662297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Stay informed with instant notifications on your order's status.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990862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62982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C98CA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5412343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2982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Dedicated Support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62982" y="662297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Our team is always ready to assist with any delivery or return queries.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2025-11-18T05:06:50Z</dcterms:created>
  <dcterms:modified xsi:type="dcterms:W3CDTF">2025-11-18T05:06:50Z</dcterms:modified>
</cp:coreProperties>
</file>